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0"/>
    <p:sldMasterId id="2147484333" r:id="rId11"/>
    <p:sldMasterId id="2147484360" r:id="rId12"/>
  </p:sldMasterIdLst>
  <p:notesMasterIdLst>
    <p:notesMasterId r:id="rId49"/>
  </p:notesMasterIdLst>
  <p:handoutMasterIdLst>
    <p:handoutMasterId r:id="rId50"/>
  </p:handoutMasterIdLst>
  <p:sldIdLst>
    <p:sldId id="300" r:id="rId13"/>
    <p:sldId id="260" r:id="rId14"/>
    <p:sldId id="299" r:id="rId15"/>
    <p:sldId id="268" r:id="rId16"/>
    <p:sldId id="272" r:id="rId17"/>
    <p:sldId id="259" r:id="rId18"/>
    <p:sldId id="281" r:id="rId19"/>
    <p:sldId id="282" r:id="rId20"/>
    <p:sldId id="312" r:id="rId21"/>
    <p:sldId id="283" r:id="rId22"/>
    <p:sldId id="284" r:id="rId23"/>
    <p:sldId id="285" r:id="rId24"/>
    <p:sldId id="289" r:id="rId25"/>
    <p:sldId id="307" r:id="rId26"/>
    <p:sldId id="308" r:id="rId27"/>
    <p:sldId id="301" r:id="rId28"/>
    <p:sldId id="309" r:id="rId29"/>
    <p:sldId id="306" r:id="rId30"/>
    <p:sldId id="311" r:id="rId31"/>
    <p:sldId id="304" r:id="rId32"/>
    <p:sldId id="303" r:id="rId33"/>
    <p:sldId id="310" r:id="rId34"/>
    <p:sldId id="313" r:id="rId35"/>
    <p:sldId id="287" r:id="rId36"/>
    <p:sldId id="288" r:id="rId37"/>
    <p:sldId id="290" r:id="rId38"/>
    <p:sldId id="292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74" r:id="rId47"/>
    <p:sldId id="267" r:id="rId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61" autoAdjust="0"/>
    <p:restoredTop sz="95455" autoAdjust="0"/>
  </p:normalViewPr>
  <p:slideViewPr>
    <p:cSldViewPr>
      <p:cViewPr varScale="1">
        <p:scale>
          <a:sx n="118" d="100"/>
          <a:sy n="118" d="100"/>
        </p:scale>
        <p:origin x="1056" y="10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3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notesMaster" Target="notesMasters/notesMaster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2/13/2016 6:28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2/13/2016 6:28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35152"/>
            <a:ext cx="12436474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2898240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10" y="1668462"/>
          <a:ext cx="109728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1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4" y="3194779"/>
            <a:ext cx="148674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0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0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4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5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3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5075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0250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8" y="121286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517668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5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8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8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5" y="4130623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5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901639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5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1259967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81788835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530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5862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7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6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3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6540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¡Gracias!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5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1290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7398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957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821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55728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7464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29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937736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2" y="2301051"/>
            <a:ext cx="2346768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9771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4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5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35152"/>
            <a:ext cx="12436474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22460587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6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10" y="1668462"/>
          <a:ext cx="109728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1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4" y="3194779"/>
            <a:ext cx="148674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0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0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4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5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3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4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8673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8" y="121286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0989168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5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8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8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5" y="4130623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5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217570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5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412502172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40672357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8558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6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4313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7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6" y="1363662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0665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67217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67217A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9909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0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1" y="1236304"/>
            <a:ext cx="352425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¡Gracias!</a:t>
            </a:r>
            <a:endParaRPr kumimoji="0" lang="es-ES" sz="5400" b="0" i="0" u="none" strike="noStrike" kern="1200" cap="none" spc="-1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827510" y="6157051"/>
            <a:ext cx="3032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#dotNetSpain2016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4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0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82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08739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4372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5946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3303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3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6840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4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5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110452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40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2" y="2301051"/>
            <a:ext cx="2346768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26471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0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  <p:sldLayoutId id="2147484359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5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  <p:sldLayoutId id="2147484372" r:id="rId12"/>
    <p:sldLayoutId id="2147484373" r:id="rId13"/>
    <p:sldLayoutId id="2147484374" r:id="rId14"/>
    <p:sldLayoutId id="2147484375" r:id="rId15"/>
    <p:sldLayoutId id="2147484376" r:id="rId16"/>
    <p:sldLayoutId id="2147484377" r:id="rId17"/>
    <p:sldLayoutId id="2147484378" r:id="rId18"/>
    <p:sldLayoutId id="2147484379" r:id="rId19"/>
    <p:sldLayoutId id="2147484380" r:id="rId20"/>
    <p:sldLayoutId id="2147484381" r:id="rId21"/>
    <p:sldLayoutId id="2147484382" r:id="rId22"/>
    <p:sldLayoutId id="2147484383" r:id="rId23"/>
    <p:sldLayoutId id="2147484384" r:id="rId24"/>
    <p:sldLayoutId id="2147484385" r:id="rId25"/>
    <p:sldLayoutId id="2147484386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biarge@plainconcepts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hbiarge@plainconcepts.com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22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Dónde se configuran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1887200" cy="3040832"/>
          </a:xfrm>
        </p:spPr>
        <p:txBody>
          <a:bodyPr/>
          <a:lstStyle/>
          <a:p>
            <a:r>
              <a:rPr lang="es-ES" dirty="0" err="1"/>
              <a:t>Startup</a:t>
            </a:r>
            <a:r>
              <a:rPr lang="es-ES" dirty="0"/>
              <a:t> -&gt; Configure</a:t>
            </a:r>
          </a:p>
          <a:p>
            <a:pPr lvl="1"/>
            <a:r>
              <a:rPr lang="es-ES" dirty="0" smtClean="0"/>
              <a:t>Compone el pipeline de proceso de las peticiones y respuestas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Middlewares </a:t>
            </a:r>
            <a:r>
              <a:rPr lang="es-ES" dirty="0"/>
              <a:t>de </a:t>
            </a:r>
            <a:r>
              <a:rPr lang="es-ES" dirty="0" smtClean="0"/>
              <a:t>autenticación</a:t>
            </a:r>
            <a:endParaRPr lang="es-ES" dirty="0"/>
          </a:p>
          <a:p>
            <a:pPr lvl="1"/>
            <a:r>
              <a:rPr lang="es-ES" dirty="0"/>
              <a:t>Puede haber varios de forma simultánea</a:t>
            </a:r>
          </a:p>
          <a:p>
            <a:pPr lvl="1"/>
            <a:r>
              <a:rPr lang="es-ES" dirty="0"/>
              <a:t>Configurables por ruta</a:t>
            </a:r>
          </a:p>
        </p:txBody>
      </p:sp>
    </p:spTree>
    <p:extLst>
      <p:ext uri="{BB962C8B-B14F-4D97-AF65-F5344CB8AC3E}">
        <p14:creationId xmlns:p14="http://schemas.microsoft.com/office/powerpoint/2010/main" val="1887165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395049"/>
          </a:xfrm>
        </p:spPr>
        <p:txBody>
          <a:bodyPr/>
          <a:lstStyle/>
          <a:p>
            <a:r>
              <a:rPr lang="es-ES" dirty="0" smtClean="0"/>
              <a:t>Cookies</a:t>
            </a:r>
            <a:endParaRPr lang="es-ES" dirty="0"/>
          </a:p>
          <a:p>
            <a:pPr lvl="1"/>
            <a:r>
              <a:rPr lang="es-ES" dirty="0" err="1"/>
              <a:t>Forbiden</a:t>
            </a:r>
            <a:r>
              <a:rPr lang="es-ES" dirty="0"/>
              <a:t> (403) vs </a:t>
            </a:r>
            <a:r>
              <a:rPr lang="es-ES" dirty="0" err="1"/>
              <a:t>Unauthorized</a:t>
            </a:r>
            <a:r>
              <a:rPr lang="es-ES" dirty="0"/>
              <a:t> (401</a:t>
            </a:r>
            <a:r>
              <a:rPr lang="es-ES" dirty="0" smtClean="0"/>
              <a:t>)</a:t>
            </a:r>
          </a:p>
          <a:p>
            <a:r>
              <a:rPr lang="es-ES" dirty="0" smtClean="0"/>
              <a:t>Proveedores sociales</a:t>
            </a:r>
            <a:endParaRPr lang="es-ES" dirty="0"/>
          </a:p>
          <a:p>
            <a:pPr lvl="1"/>
            <a:r>
              <a:rPr lang="es-ES" dirty="0" smtClean="0"/>
              <a:t>Microsoft, </a:t>
            </a:r>
            <a:r>
              <a:rPr lang="es-ES" dirty="0"/>
              <a:t>Google, </a:t>
            </a:r>
            <a:r>
              <a:rPr lang="es-ES" dirty="0" smtClean="0"/>
              <a:t>Twitter, Facebook, … </a:t>
            </a:r>
          </a:p>
          <a:p>
            <a:r>
              <a:rPr lang="es-ES" dirty="0" err="1"/>
              <a:t>OpenId.Connect</a:t>
            </a:r>
            <a:endParaRPr lang="es-ES" dirty="0"/>
          </a:p>
          <a:p>
            <a:pPr lvl="1"/>
            <a:r>
              <a:rPr lang="es-ES" dirty="0"/>
              <a:t>Autenticación y autorización delegada </a:t>
            </a:r>
            <a:endParaRPr lang="es-ES" dirty="0" smtClean="0"/>
          </a:p>
          <a:p>
            <a:r>
              <a:rPr lang="es-ES" dirty="0"/>
              <a:t>JWT para </a:t>
            </a:r>
            <a:r>
              <a:rPr lang="es-ES" dirty="0" err="1"/>
              <a:t>WebApi</a:t>
            </a:r>
            <a:endParaRPr lang="es-ES" dirty="0"/>
          </a:p>
          <a:p>
            <a:pPr lvl="1"/>
            <a:r>
              <a:rPr lang="es-ES" dirty="0"/>
              <a:t>No uséis cookies, por favor! XSRF 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Principales Middlewares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701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936736"/>
          </a:xfrm>
        </p:spPr>
        <p:txBody>
          <a:bodyPr/>
          <a:lstStyle/>
          <a:p>
            <a:r>
              <a:rPr lang="es-ES" dirty="0"/>
              <a:t>Fachada para coordinar autenticación</a:t>
            </a:r>
          </a:p>
          <a:p>
            <a:pPr lvl="1"/>
            <a:r>
              <a:rPr lang="es-ES" i="1" dirty="0" err="1"/>
              <a:t>SignInAsync</a:t>
            </a:r>
            <a:r>
              <a:rPr lang="es-ES" dirty="0"/>
              <a:t> y </a:t>
            </a:r>
            <a:r>
              <a:rPr lang="es-ES" i="1" dirty="0" err="1"/>
              <a:t>SignOutAsync</a:t>
            </a:r>
            <a:endParaRPr lang="es-ES" i="1" dirty="0"/>
          </a:p>
          <a:p>
            <a:pPr lvl="1"/>
            <a:r>
              <a:rPr lang="es-ES" i="1" dirty="0" err="1"/>
              <a:t>ChallengeAsync</a:t>
            </a:r>
            <a:endParaRPr lang="es-ES" i="1" dirty="0"/>
          </a:p>
          <a:p>
            <a:pPr lvl="1"/>
            <a:r>
              <a:rPr lang="es-ES" i="1" dirty="0" err="1" smtClean="0"/>
              <a:t>AuthenticateAsync</a:t>
            </a:r>
            <a:endParaRPr lang="es-ES" i="1" dirty="0" smtClean="0"/>
          </a:p>
          <a:p>
            <a:r>
              <a:rPr lang="es-ES" dirty="0"/>
              <a:t>Accesible a través del nuevo </a:t>
            </a:r>
            <a:r>
              <a:rPr lang="es-ES" i="1" dirty="0" err="1"/>
              <a:t>HttpContext</a:t>
            </a:r>
            <a:endParaRPr lang="es-ES" i="1" dirty="0"/>
          </a:p>
          <a:p>
            <a:pPr lvl="1"/>
            <a:r>
              <a:rPr lang="es-ES" i="1" dirty="0" err="1"/>
              <a:t>HttpContext.Authentication</a:t>
            </a:r>
            <a:endParaRPr lang="es-ES" i="1" dirty="0"/>
          </a:p>
          <a:p>
            <a:pPr lvl="1"/>
            <a:r>
              <a:rPr lang="es-ES" i="1" dirty="0" err="1" smtClean="0"/>
              <a:t>IHttpContextAccessor</a:t>
            </a:r>
            <a:r>
              <a:rPr lang="es-ES" i="1" dirty="0" smtClean="0"/>
              <a:t> </a:t>
            </a:r>
          </a:p>
          <a:p>
            <a:r>
              <a:rPr lang="es-ES" i="1" dirty="0" err="1" smtClean="0"/>
              <a:t>ClaimsPrincipal</a:t>
            </a:r>
            <a:endParaRPr lang="es-ES" i="1" dirty="0" smtClean="0"/>
          </a:p>
          <a:p>
            <a:pPr lvl="1"/>
            <a:r>
              <a:rPr lang="es-ES" dirty="0" smtClean="0"/>
              <a:t>No más </a:t>
            </a:r>
            <a:r>
              <a:rPr lang="es-ES" i="1" dirty="0" err="1" smtClean="0"/>
              <a:t>IPrincipal</a:t>
            </a:r>
            <a:endParaRPr lang="es-ES" i="1" dirty="0" smtClean="0"/>
          </a:p>
          <a:p>
            <a:pPr lvl="1"/>
            <a:r>
              <a:rPr lang="en-US" dirty="0" err="1" smtClean="0"/>
              <a:t>Información</a:t>
            </a:r>
            <a:r>
              <a:rPr lang="en-US" dirty="0" smtClean="0"/>
              <a:t> de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representada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CLAIMS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AuthenticationManager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016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124206"/>
          </a:xfrm>
        </p:spPr>
        <p:txBody>
          <a:bodyPr/>
          <a:lstStyle/>
          <a:p>
            <a:r>
              <a:rPr lang="es-ES" dirty="0" smtClean="0"/>
              <a:t>Implementación propia</a:t>
            </a:r>
          </a:p>
          <a:p>
            <a:pPr lvl="1"/>
            <a:r>
              <a:rPr lang="es-ES" dirty="0" smtClean="0"/>
              <a:t>Middleware + </a:t>
            </a:r>
            <a:r>
              <a:rPr lang="es-ES" i="1" dirty="0" err="1" smtClean="0"/>
              <a:t>AuthenticationManager</a:t>
            </a:r>
            <a:endParaRPr lang="es-ES" i="1" dirty="0" smtClean="0"/>
          </a:p>
          <a:p>
            <a:r>
              <a:rPr lang="es-ES" dirty="0" err="1" smtClean="0"/>
              <a:t>Asp.Net</a:t>
            </a:r>
            <a:r>
              <a:rPr lang="es-ES" dirty="0" smtClean="0"/>
              <a:t> </a:t>
            </a:r>
            <a:r>
              <a:rPr lang="es-ES" dirty="0" err="1" smtClean="0"/>
              <a:t>Identity</a:t>
            </a:r>
            <a:endParaRPr lang="es-ES" dirty="0"/>
          </a:p>
          <a:p>
            <a:pPr lvl="1"/>
            <a:r>
              <a:rPr lang="es-ES" dirty="0" smtClean="0"/>
              <a:t>Nuevo </a:t>
            </a:r>
            <a:r>
              <a:rPr lang="es-ES" dirty="0" err="1" smtClean="0"/>
              <a:t>Membership</a:t>
            </a:r>
            <a:endParaRPr lang="es-ES" dirty="0" smtClean="0"/>
          </a:p>
          <a:p>
            <a:pPr lvl="1"/>
            <a:r>
              <a:rPr lang="es-ES" dirty="0" smtClean="0"/>
              <a:t>Funcionalidades avanzadas</a:t>
            </a:r>
          </a:p>
          <a:p>
            <a:pPr lvl="2"/>
            <a:r>
              <a:rPr lang="es-ES" dirty="0" smtClean="0"/>
              <a:t>Confirmación de cuenta</a:t>
            </a:r>
          </a:p>
          <a:p>
            <a:pPr lvl="2"/>
            <a:r>
              <a:rPr lang="es-ES" dirty="0" smtClean="0"/>
              <a:t>Autenticación de doble factor</a:t>
            </a:r>
          </a:p>
          <a:p>
            <a:pPr lvl="1"/>
            <a:r>
              <a:rPr lang="es-ES" dirty="0" smtClean="0"/>
              <a:t>Altamente configurable</a:t>
            </a:r>
          </a:p>
          <a:p>
            <a:pPr lvl="2"/>
            <a:r>
              <a:rPr lang="es-ES" dirty="0" smtClean="0"/>
              <a:t>Fácilmente adaptable a sistemas de almacenamiento ya existente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Cookies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575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7345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Configure</a:t>
            </a:r>
            <a:endParaRPr lang="es-E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app.UseCookieAuthentication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options.AuthenticationScheme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"Cookies"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options.LoginPath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PathString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Account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Login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options.AccessDeniedPath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PathString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Account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/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AccessDenied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options.AutomaticChallenge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Cookies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311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7345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ConfigureServices</a:t>
            </a:r>
            <a:endParaRPr lang="es-ES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services.AddIdentity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ApplicationUser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IdentityRole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&gt;()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AddEntityFrameworkStores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ApplicationDbContext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&gt;()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.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AddDefaultTokenProviders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Configure</a:t>
            </a:r>
            <a:endParaRPr lang="es-ES" dirty="0"/>
          </a:p>
          <a:p>
            <a:pPr marL="0" indent="0">
              <a:buNone/>
            </a:pPr>
            <a:r>
              <a:rPr lang="es-ES" dirty="0" err="1" smtClean="0"/>
              <a:t>app.UseIdentity</a:t>
            </a:r>
            <a:r>
              <a:rPr lang="es-ES" dirty="0" smtClean="0"/>
              <a:t>();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Asp.Net</a:t>
            </a:r>
            <a:r>
              <a:rPr lang="es-ES" dirty="0" smtClean="0"/>
              <a:t> </a:t>
            </a:r>
            <a:r>
              <a:rPr lang="es-ES" dirty="0" err="1" smtClean="0"/>
              <a:t>Identity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8219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3447098"/>
          </a:xfrm>
        </p:spPr>
        <p:txBody>
          <a:bodyPr/>
          <a:lstStyle/>
          <a:p>
            <a:r>
              <a:rPr lang="es-ES" dirty="0" smtClean="0"/>
              <a:t>Proveedores de identidad</a:t>
            </a:r>
            <a:endParaRPr lang="es-ES" dirty="0"/>
          </a:p>
          <a:p>
            <a:pPr lvl="1"/>
            <a:r>
              <a:rPr lang="en-US" dirty="0" err="1" smtClean="0"/>
              <a:t>Delegamos</a:t>
            </a:r>
            <a:r>
              <a:rPr lang="en-US" dirty="0" smtClean="0"/>
              <a:t> la </a:t>
            </a:r>
            <a:r>
              <a:rPr lang="en-US" dirty="0" err="1" smtClean="0"/>
              <a:t>autenticación</a:t>
            </a:r>
            <a:r>
              <a:rPr lang="en-US" dirty="0" smtClean="0"/>
              <a:t> a un </a:t>
            </a:r>
            <a:r>
              <a:rPr lang="en-US" dirty="0" err="1" smtClean="0"/>
              <a:t>tercero</a:t>
            </a:r>
            <a:endParaRPr lang="en-US" dirty="0" smtClean="0"/>
          </a:p>
          <a:p>
            <a:pPr lvl="1"/>
            <a:r>
              <a:rPr lang="en-US" dirty="0" smtClean="0"/>
              <a:t>Este </a:t>
            </a:r>
            <a:r>
              <a:rPr lang="en-US" dirty="0" err="1" smtClean="0"/>
              <a:t>poveedor</a:t>
            </a:r>
            <a:r>
              <a:rPr lang="en-US" dirty="0" smtClean="0"/>
              <a:t> de </a:t>
            </a:r>
            <a:r>
              <a:rPr lang="en-US" dirty="0" err="1" smtClean="0"/>
              <a:t>identidad</a:t>
            </a:r>
            <a:r>
              <a:rPr lang="en-US" dirty="0" smtClean="0"/>
              <a:t> se </a:t>
            </a:r>
            <a:r>
              <a:rPr lang="en-US" dirty="0" err="1" smtClean="0"/>
              <a:t>encarga</a:t>
            </a:r>
            <a:r>
              <a:rPr lang="en-US" dirty="0" smtClean="0"/>
              <a:t> de </a:t>
            </a:r>
            <a:r>
              <a:rPr lang="en-US" dirty="0" err="1" smtClean="0"/>
              <a:t>identificar</a:t>
            </a:r>
            <a:r>
              <a:rPr lang="en-US" dirty="0" smtClean="0"/>
              <a:t> al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smtClean="0"/>
              <a:t>Nos </a:t>
            </a:r>
            <a:r>
              <a:rPr lang="en-US" dirty="0" err="1" smtClean="0"/>
              <a:t>proporciona</a:t>
            </a:r>
            <a:r>
              <a:rPr lang="en-US" dirty="0" smtClean="0"/>
              <a:t> </a:t>
            </a:r>
            <a:r>
              <a:rPr lang="en-US" dirty="0" err="1" smtClean="0"/>
              <a:t>informaión</a:t>
            </a:r>
            <a:r>
              <a:rPr lang="en-US" dirty="0" smtClean="0"/>
              <a:t> de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r>
              <a:rPr lang="en-US" dirty="0" smtClean="0"/>
              <a:t> </a:t>
            </a:r>
            <a:r>
              <a:rPr lang="en-US" dirty="0" err="1" smtClean="0"/>
              <a:t>autenticado</a:t>
            </a:r>
            <a:endParaRPr lang="en-US" dirty="0" smtClean="0"/>
          </a:p>
          <a:p>
            <a:pPr lvl="1"/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middleware </a:t>
            </a:r>
            <a:r>
              <a:rPr lang="en-US" dirty="0" err="1" smtClean="0"/>
              <a:t>genérico</a:t>
            </a:r>
            <a:r>
              <a:rPr lang="en-US" dirty="0" smtClean="0"/>
              <a:t> de OAuth2</a:t>
            </a:r>
          </a:p>
          <a:p>
            <a:r>
              <a:rPr lang="en-US" dirty="0" err="1" smtClean="0"/>
              <a:t>Normalmente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junto a middleware de Cookies</a:t>
            </a:r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generar</a:t>
            </a:r>
            <a:r>
              <a:rPr lang="en-US" dirty="0" smtClean="0"/>
              <a:t> cookie local con la </a:t>
            </a:r>
            <a:r>
              <a:rPr lang="en-US" dirty="0" err="1" smtClean="0"/>
              <a:t>información</a:t>
            </a:r>
            <a:r>
              <a:rPr lang="en-US" dirty="0" smtClean="0"/>
              <a:t> del </a:t>
            </a:r>
            <a:r>
              <a:rPr lang="en-US" dirty="0" err="1" smtClean="0"/>
              <a:t>proveedor</a:t>
            </a:r>
            <a:r>
              <a:rPr lang="en-US" dirty="0" smtClean="0"/>
              <a:t> de </a:t>
            </a:r>
            <a:r>
              <a:rPr lang="en-US" dirty="0" err="1" smtClean="0"/>
              <a:t>identidad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Proveedores sociales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8212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9224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Configure</a:t>
            </a:r>
            <a:endParaRPr lang="es-ES" dirty="0"/>
          </a:p>
          <a:p>
            <a:pPr marL="0" indent="0">
              <a:buNone/>
            </a:pP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app.UseCookieAuthentication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options.AuthenticationScheme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"Cookies"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app.UseFacebookAuthentication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options.SignInScheme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</a:rPr>
              <a:t>“Cookies"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options.AppId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"Your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</a:rPr>
              <a:t>facebook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app 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options.AppSecret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"Your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</a:rPr>
              <a:t>facebook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</a:rPr>
              <a:t> app secret"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s-E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Proveedores sociales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65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2634567"/>
          </a:xfrm>
        </p:spPr>
        <p:txBody>
          <a:bodyPr/>
          <a:lstStyle/>
          <a:p>
            <a:r>
              <a:rPr lang="es-ES" dirty="0" smtClean="0"/>
              <a:t>No deberían usar autenticación de cookies</a:t>
            </a:r>
            <a:endParaRPr lang="es-ES" dirty="0"/>
          </a:p>
          <a:p>
            <a:pPr lvl="1"/>
            <a:r>
              <a:rPr lang="es-ES" dirty="0" smtClean="0"/>
              <a:t>Sensibles a ataques CSRF</a:t>
            </a:r>
          </a:p>
          <a:p>
            <a:pPr lvl="1"/>
            <a:r>
              <a:rPr lang="es-ES" dirty="0" smtClean="0"/>
              <a:t>Dispositivos no basados en navegadores</a:t>
            </a:r>
            <a:endParaRPr lang="es-ES" dirty="0"/>
          </a:p>
          <a:p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autenticación</a:t>
            </a:r>
            <a:r>
              <a:rPr lang="en-US" dirty="0" smtClean="0"/>
              <a:t> </a:t>
            </a:r>
            <a:r>
              <a:rPr lang="en-US" dirty="0" err="1" smtClean="0"/>
              <a:t>basada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tokens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compleja</a:t>
            </a:r>
            <a:r>
              <a:rPr lang="en-US" dirty="0" smtClean="0"/>
              <a:t> con </a:t>
            </a:r>
            <a:r>
              <a:rPr lang="en-US" dirty="0" err="1" smtClean="0"/>
              <a:t>los</a:t>
            </a:r>
            <a:r>
              <a:rPr lang="en-US" dirty="0" smtClean="0"/>
              <a:t> STS </a:t>
            </a:r>
            <a:r>
              <a:rPr lang="en-US" dirty="0" err="1" smtClean="0"/>
              <a:t>disponibles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Web </a:t>
            </a:r>
            <a:r>
              <a:rPr lang="es-ES" dirty="0" err="1" smtClean="0"/>
              <a:t>APIs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5739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6718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In Configure</a:t>
            </a:r>
            <a:endParaRPr lang="es-ES" dirty="0"/>
          </a:p>
          <a:p>
            <a:pPr marL="0" indent="0">
              <a:buNone/>
            </a:pPr>
            <a:r>
              <a:rPr lang="es-ES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JwtSecurityTokenHandler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.DefaultInboundClaimTypeMap.Clear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marL="0" indent="0">
              <a:buNone/>
            </a:pP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app.UseJwtBearerAuthentication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JwtBearerOptions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AutomaticChallenge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Authority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Configuration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 smtClean="0">
                <a:solidFill>
                  <a:srgbClr val="A31515"/>
                </a:solidFill>
                <a:highlight>
                  <a:srgbClr val="FFFFFF"/>
                </a:highlight>
              </a:rPr>
              <a:t>jwt:authority</a:t>
            </a:r>
            <a:r>
              <a:rPr lang="es-ES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],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Audience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Configuration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jwt:audience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Jwt</a:t>
            </a:r>
            <a:r>
              <a:rPr lang="es-ES" dirty="0" smtClean="0"/>
              <a:t> </a:t>
            </a:r>
            <a:r>
              <a:rPr lang="es-ES" dirty="0" err="1" smtClean="0"/>
              <a:t>Token</a:t>
            </a:r>
            <a:r>
              <a:rPr lang="es-ES" dirty="0" smtClean="0"/>
              <a:t> en 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5253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058018"/>
            <a:ext cx="7010335" cy="1572844"/>
          </a:xfrm>
        </p:spPr>
        <p:txBody>
          <a:bodyPr/>
          <a:lstStyle/>
          <a:p>
            <a:pPr lvl="0"/>
            <a:r>
              <a:rPr lang="en-US" dirty="0" smtClean="0"/>
              <a:t>Hugo Biarge</a:t>
            </a:r>
            <a:endParaRPr lang="en-US" dirty="0"/>
          </a:p>
          <a:p>
            <a:pPr lvl="0"/>
            <a:r>
              <a:rPr lang="en-US" dirty="0" smtClean="0"/>
              <a:t>Development Advisor - Plain Concepts</a:t>
            </a:r>
          </a:p>
          <a:p>
            <a:pPr lvl="0"/>
            <a:r>
              <a:rPr lang="en-US" dirty="0" smtClean="0">
                <a:hlinkClick r:id="rId2"/>
              </a:rPr>
              <a:t>hbiarge@plainconcepts.com</a:t>
            </a:r>
            <a:endParaRPr lang="en-US" dirty="0" smtClean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hbiarge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" dirty="0" smtClean="0"/>
              <a:t>Autenticación y autorización en ASP.NET Core 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5484034" cy="2105192"/>
          </a:xfrm>
        </p:spPr>
        <p:txBody>
          <a:bodyPr/>
          <a:lstStyle/>
          <a:p>
            <a:r>
              <a:rPr lang="es-ES" dirty="0" smtClean="0"/>
              <a:t>Flujos de autenticación complejos</a:t>
            </a:r>
            <a:endParaRPr lang="es-ES" dirty="0"/>
          </a:p>
          <a:p>
            <a:pPr lvl="1"/>
            <a:r>
              <a:rPr lang="es-ES" dirty="0" smtClean="0"/>
              <a:t>Múltiples dispositivos</a:t>
            </a:r>
          </a:p>
          <a:p>
            <a:pPr lvl="1"/>
            <a:r>
              <a:rPr lang="es-ES" dirty="0" smtClean="0"/>
              <a:t>Múltiples protocolos</a:t>
            </a: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Escenarios actuales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78" y="1516062"/>
            <a:ext cx="65246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3988784"/>
          </a:xfrm>
        </p:spPr>
        <p:txBody>
          <a:bodyPr/>
          <a:lstStyle/>
          <a:p>
            <a:r>
              <a:rPr lang="en-US" dirty="0" err="1" smtClean="0"/>
              <a:t>Mecanismo</a:t>
            </a:r>
            <a:r>
              <a:rPr lang="en-US" dirty="0" smtClean="0"/>
              <a:t> de </a:t>
            </a:r>
            <a:r>
              <a:rPr lang="en-US" dirty="0" err="1" smtClean="0"/>
              <a:t>autenticación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/>
              <a:t> </a:t>
            </a:r>
            <a:r>
              <a:rPr lang="en-US" dirty="0" smtClean="0"/>
              <a:t>OAuth2</a:t>
            </a:r>
          </a:p>
          <a:p>
            <a:pPr lvl="1"/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unificar</a:t>
            </a:r>
            <a:r>
              <a:rPr lang="en-US" dirty="0" smtClean="0"/>
              <a:t> </a:t>
            </a:r>
            <a:r>
              <a:rPr lang="en-US" dirty="0" err="1" smtClean="0"/>
              <a:t>autenticación</a:t>
            </a:r>
            <a:r>
              <a:rPr lang="en-US" dirty="0" smtClean="0"/>
              <a:t> y </a:t>
            </a:r>
            <a:r>
              <a:rPr lang="en-US" dirty="0" err="1" smtClean="0"/>
              <a:t>acceso</a:t>
            </a:r>
            <a:r>
              <a:rPr lang="en-US" dirty="0" smtClean="0"/>
              <a:t> a APIs (tokens)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protocolo</a:t>
            </a:r>
            <a:endParaRPr lang="es-ES" dirty="0" smtClean="0"/>
          </a:p>
          <a:p>
            <a:r>
              <a:rPr lang="en-US" dirty="0" err="1" smtClean="0"/>
              <a:t>Soportado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endParaRPr lang="en-US" dirty="0" smtClean="0"/>
          </a:p>
          <a:p>
            <a:pPr lvl="1"/>
            <a:r>
              <a:rPr lang="es-ES" dirty="0" err="1"/>
              <a:t>Azure</a:t>
            </a:r>
            <a:r>
              <a:rPr lang="es-ES" dirty="0"/>
              <a:t> Active </a:t>
            </a:r>
            <a:r>
              <a:rPr lang="es-ES" dirty="0" err="1"/>
              <a:t>Directory</a:t>
            </a:r>
            <a:endParaRPr lang="es-ES" dirty="0"/>
          </a:p>
          <a:p>
            <a:pPr lvl="2"/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endParaRPr lang="en-US" dirty="0"/>
          </a:p>
          <a:p>
            <a:pPr lvl="2"/>
            <a:r>
              <a:rPr lang="en-US" dirty="0"/>
              <a:t>ADAL</a:t>
            </a:r>
          </a:p>
          <a:p>
            <a:pPr lvl="1"/>
            <a:r>
              <a:rPr lang="en-US" dirty="0"/>
              <a:t>IdentityServer4</a:t>
            </a:r>
          </a:p>
          <a:p>
            <a:pPr lvl="2"/>
            <a:r>
              <a:rPr lang="en-US" dirty="0"/>
              <a:t>Open source. </a:t>
            </a:r>
            <a:r>
              <a:rPr lang="en-US" dirty="0" err="1"/>
              <a:t>Integrado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.NET Foundation</a:t>
            </a:r>
          </a:p>
          <a:p>
            <a:pPr lvl="2"/>
            <a:r>
              <a:rPr lang="en-US" dirty="0" err="1"/>
              <a:t>Implementado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OpenId.Connect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5347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23023"/>
          </a:xfrm>
        </p:spPr>
        <p:txBody>
          <a:bodyPr/>
          <a:lstStyle/>
          <a:p>
            <a:pPr marL="0" indent="0">
              <a:buNone/>
            </a:pPr>
            <a:r>
              <a:rPr lang="es-ES" sz="1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sz="1400" dirty="0">
                <a:solidFill>
                  <a:srgbClr val="008000"/>
                </a:solidFill>
                <a:highlight>
                  <a:srgbClr val="FFFFFF"/>
                </a:highlight>
              </a:rPr>
              <a:t>In Configure</a:t>
            </a:r>
            <a:endParaRPr lang="es-ES" sz="1400" dirty="0"/>
          </a:p>
          <a:p>
            <a:pPr marL="0" indent="0">
              <a:buNone/>
            </a:pPr>
            <a:r>
              <a:rPr lang="es-ES" sz="1400" dirty="0" err="1">
                <a:solidFill>
                  <a:srgbClr val="2B91AF"/>
                </a:solidFill>
                <a:highlight>
                  <a:srgbClr val="FFFFFF"/>
                </a:highlight>
              </a:rPr>
              <a:t>JwtSecurityTokenHandler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.DefaultInboundClaimTypeMap.Clear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marL="0" indent="0">
              <a:buNone/>
            </a:pP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app.UseOpenIdConnectAuthentication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options.AuthenticationScheme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oidc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options.SignInScheme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"cookies"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options.AutomaticChallenge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options.Authority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"http://localhost:22530/"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options.RequireHttpsMetadata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= </a:t>
            </a:r>
            <a:r>
              <a:rPr lang="es-ES" sz="14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options.ClientId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mvc_implicit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options.ResponseType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id_token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token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profile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"email"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"roles"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options.Scope.Add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"api1"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options.TokenValidationParameters.NameClaimType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err="1">
                <a:solidFill>
                  <a:srgbClr val="A31515"/>
                </a:solidFill>
                <a:highlight>
                  <a:srgbClr val="FFFFFF"/>
                </a:highlight>
              </a:rPr>
              <a:t>name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s-E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options.TokenValidationParameters.RoleClaimType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400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sz="1400" dirty="0">
                <a:solidFill>
                  <a:srgbClr val="A31515"/>
                </a:solidFill>
                <a:highlight>
                  <a:srgbClr val="FFFFFF"/>
                </a:highlight>
              </a:rPr>
              <a:t>"role</a:t>
            </a:r>
            <a:r>
              <a:rPr lang="es-ES" sz="1400" dirty="0" smtClean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s-E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s-ES" sz="1800" dirty="0" smtClean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</a:t>
            </a:r>
            <a:r>
              <a:rPr lang="es-ES" dirty="0" err="1" smtClean="0"/>
              <a:t>idc</a:t>
            </a:r>
            <a:r>
              <a:rPr lang="es-ES" dirty="0" smtClean="0"/>
              <a:t> en aplicación web (</a:t>
            </a:r>
            <a:r>
              <a:rPr lang="es-ES" dirty="0" err="1" smtClean="0"/>
              <a:t>IdentityServer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760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7971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In Configure</a:t>
            </a:r>
            <a:endParaRPr lang="es-ES" dirty="0"/>
          </a:p>
          <a:p>
            <a:pPr marL="0" indent="0">
              <a:buNone/>
            </a:pPr>
            <a:r>
              <a:rPr lang="es-ES" dirty="0" err="1">
                <a:solidFill>
                  <a:srgbClr val="2B91AF"/>
                </a:solidFill>
                <a:highlight>
                  <a:srgbClr val="FFFFFF"/>
                </a:highlight>
              </a:rPr>
              <a:t>JwtSecurityTokenHandler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.DefaultInboundClaimTypeMap.Clear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();</a:t>
            </a: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app.UseIdentityServerAuthentication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options.Authority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"http://localhost:22530/"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options.ScopeName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"api1"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options.ScopeSecret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secret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options.AutomaticAuthenticate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options.AutomaticChallenge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 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oidc</a:t>
            </a:r>
            <a:r>
              <a:rPr lang="es-ES" dirty="0"/>
              <a:t> en </a:t>
            </a:r>
            <a:r>
              <a:rPr lang="es-ES" dirty="0" smtClean="0"/>
              <a:t>Web Api (</a:t>
            </a:r>
            <a:r>
              <a:rPr lang="es-ES" dirty="0" err="1" smtClean="0"/>
              <a:t>IdentityServer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3932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en ASP.NET Core 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30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4124206"/>
          </a:xfrm>
        </p:spPr>
        <p:txBody>
          <a:bodyPr/>
          <a:lstStyle/>
          <a:p>
            <a:r>
              <a:rPr lang="es-ES" dirty="0" smtClean="0"/>
              <a:t>Políticas de autorización</a:t>
            </a:r>
            <a:endParaRPr lang="es-ES" dirty="0"/>
          </a:p>
          <a:p>
            <a:pPr lvl="1"/>
            <a:r>
              <a:rPr lang="es-ES" dirty="0" smtClean="0"/>
              <a:t>Lógica de autorización separada del negocio</a:t>
            </a:r>
            <a:endParaRPr lang="es-ES" dirty="0"/>
          </a:p>
          <a:p>
            <a:pPr lvl="1"/>
            <a:r>
              <a:rPr lang="es-ES" dirty="0" smtClean="0"/>
              <a:t>Reusables y </a:t>
            </a:r>
            <a:r>
              <a:rPr lang="es-ES" dirty="0" err="1" smtClean="0"/>
              <a:t>testeables</a:t>
            </a:r>
            <a:endParaRPr lang="es-ES" dirty="0" smtClean="0"/>
          </a:p>
          <a:p>
            <a:pPr lvl="0">
              <a:defRPr/>
            </a:pPr>
            <a:r>
              <a:rPr lang="es-ES" dirty="0"/>
              <a:t>Autorización basada en recursos y operaciones</a:t>
            </a:r>
          </a:p>
          <a:p>
            <a:pPr lvl="1">
              <a:defRPr/>
            </a:pP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Implica información del </a:t>
            </a:r>
            <a:r>
              <a:rPr lang="es-ES" b="1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usuario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, estado del </a:t>
            </a:r>
            <a:r>
              <a:rPr lang="es-ES" b="1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recurso 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y </a:t>
            </a:r>
            <a:r>
              <a:rPr lang="es-ES" b="1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operación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</a:t>
            </a:r>
            <a:r>
              <a:rPr lang="es-ES" dirty="0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realizada</a:t>
            </a:r>
          </a:p>
          <a:p>
            <a:pPr lvl="0">
              <a:defRPr/>
            </a:pPr>
            <a:r>
              <a:rPr lang="es-ES" dirty="0"/>
              <a:t>Integrada en el sistema de inyección de dependencias</a:t>
            </a:r>
          </a:p>
          <a:p>
            <a:pPr lvl="1">
              <a:defRPr/>
            </a:pP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No solo declarativa: </a:t>
            </a:r>
            <a:r>
              <a:rPr lang="es-ES" b="1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AuthorizeAttribute</a:t>
            </a:r>
            <a:endParaRPr lang="es-ES" b="1" dirty="0">
              <a:gradFill>
                <a:gsLst>
                  <a:gs pos="1250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  <a:p>
            <a:pPr lvl="1">
              <a:defRPr/>
            </a:pP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Imperativa: </a:t>
            </a:r>
            <a:r>
              <a:rPr lang="es-ES" b="1" dirty="0" err="1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IAuthorizationService</a:t>
            </a:r>
            <a:r>
              <a:rPr lang="es-ES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 (tanto en controladores como en vistas</a:t>
            </a:r>
            <a:r>
              <a:rPr lang="es-ES" dirty="0" smtClean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</a:rPr>
              <a:t>)</a:t>
            </a:r>
            <a:endParaRPr lang="es-ES" dirty="0">
              <a:gradFill>
                <a:gsLst>
                  <a:gs pos="1250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Novedades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420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003" y="1212849"/>
            <a:ext cx="11887200" cy="1822037"/>
          </a:xfrm>
        </p:spPr>
        <p:txBody>
          <a:bodyPr/>
          <a:lstStyle/>
          <a:p>
            <a:r>
              <a:rPr lang="es-ES" dirty="0" smtClean="0"/>
              <a:t>Ya no soporta definir usuarios</a:t>
            </a:r>
            <a:endParaRPr lang="es-ES" dirty="0"/>
          </a:p>
          <a:p>
            <a:pPr lvl="1"/>
            <a:r>
              <a:rPr lang="es-ES" dirty="0" smtClean="0"/>
              <a:t>Sigue soportando roles por motivos de compatibilidad</a:t>
            </a:r>
          </a:p>
          <a:p>
            <a:r>
              <a:rPr lang="en-US" dirty="0" err="1" smtClean="0"/>
              <a:t>Recomendable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smtClean="0"/>
              <a:t>SIEMPRE </a:t>
            </a:r>
            <a:r>
              <a:rPr lang="en-US" dirty="0" err="1" smtClean="0"/>
              <a:t>políticas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AuthorizeAttribute</a:t>
            </a:r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274639" y="3421062"/>
            <a:ext cx="10287000" cy="27576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Discouraged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(Roles = 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Administrator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endParaRPr lang="es-E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Better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Administrator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Best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Policies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.Sales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69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73450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// In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8000"/>
                </a:solidFill>
                <a:highlight>
                  <a:srgbClr val="FFFFFF"/>
                </a:highlight>
              </a:rPr>
              <a:t>ConfigureServices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services.AddAuthorization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=&gt;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options.AddPolicy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RequireAdministration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policy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policy.RequireRole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Administration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policy.RequireClaim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"Management"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policy.RequireClaim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 err="1">
                <a:solidFill>
                  <a:srgbClr val="A31515"/>
                </a:solidFill>
                <a:highlight>
                  <a:srgbClr val="FFFFFF"/>
                </a:highlight>
              </a:rPr>
              <a:t>OneOfMany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"a"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dirty="0">
                <a:solidFill>
                  <a:srgbClr val="A31515"/>
                </a:solidFill>
                <a:highlight>
                  <a:srgbClr val="FFFFFF"/>
                </a:highlight>
              </a:rPr>
              <a:t>"b"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</a:p>
          <a:p>
            <a:pPr marL="0" indent="0">
              <a:buNone/>
            </a:pP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sz="2353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sencillas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99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como código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551194"/>
          </a:xfrm>
        </p:spPr>
        <p:txBody>
          <a:bodyPr/>
          <a:lstStyle/>
          <a:p>
            <a:r>
              <a:rPr lang="es-ES" dirty="0" err="1" smtClean="0"/>
              <a:t>Requirements</a:t>
            </a:r>
            <a:r>
              <a:rPr lang="es-ES" dirty="0" smtClean="0"/>
              <a:t> y </a:t>
            </a:r>
            <a:r>
              <a:rPr lang="es-ES" dirty="0" err="1" smtClean="0"/>
              <a:t>Handlers</a:t>
            </a:r>
            <a:r>
              <a:rPr lang="es-ES" dirty="0" smtClean="0"/>
              <a:t> </a:t>
            </a:r>
          </a:p>
          <a:p>
            <a:pPr lvl="1"/>
            <a:r>
              <a:rPr lang="es-ES" i="1" dirty="0" err="1" smtClean="0"/>
              <a:t>IAuthorizationRequirement</a:t>
            </a:r>
            <a:endParaRPr lang="es-ES" i="1" dirty="0" smtClean="0"/>
          </a:p>
          <a:p>
            <a:pPr lvl="1"/>
            <a:r>
              <a:rPr lang="es-ES" i="1" dirty="0" err="1" smtClean="0"/>
              <a:t>AuthorizationHandler</a:t>
            </a:r>
            <a:r>
              <a:rPr lang="es-ES" i="1" dirty="0" smtClean="0"/>
              <a:t>&lt;</a:t>
            </a:r>
            <a:r>
              <a:rPr lang="es-ES" i="1" dirty="0" err="1" smtClean="0"/>
              <a:t>IAuthorizationRequirement</a:t>
            </a:r>
            <a:r>
              <a:rPr lang="es-ES" i="1" dirty="0" smtClean="0"/>
              <a:t>&gt;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74639" y="3170309"/>
            <a:ext cx="11887200" cy="22960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El </a:t>
            </a:r>
            <a:r>
              <a:rPr lang="es-ES" dirty="0" err="1" smtClean="0"/>
              <a:t>handler</a:t>
            </a:r>
            <a:r>
              <a:rPr lang="es-ES" dirty="0" smtClean="0"/>
              <a:t> define la lógica de autorización</a:t>
            </a:r>
          </a:p>
          <a:p>
            <a:pPr lvl="1"/>
            <a:r>
              <a:rPr lang="es-ES" dirty="0" smtClean="0"/>
              <a:t>Si la autorización es correcta -&gt; </a:t>
            </a:r>
            <a:r>
              <a:rPr lang="es-ES" b="1" i="1" dirty="0" err="1" smtClean="0"/>
              <a:t>context.Succeed</a:t>
            </a:r>
            <a:r>
              <a:rPr lang="es-ES" b="1" i="1" dirty="0" smtClean="0"/>
              <a:t>(</a:t>
            </a:r>
            <a:r>
              <a:rPr lang="es-ES" b="1" i="1" dirty="0" err="1" smtClean="0"/>
              <a:t>requirement</a:t>
            </a:r>
            <a:r>
              <a:rPr lang="es-ES" b="1" i="1" dirty="0" smtClean="0"/>
              <a:t>)</a:t>
            </a:r>
          </a:p>
          <a:p>
            <a:pPr lvl="1"/>
            <a:r>
              <a:rPr lang="es-ES" dirty="0" smtClean="0"/>
              <a:t>Si la autorización no es correcta -&gt; no hacer nada!</a:t>
            </a:r>
          </a:p>
          <a:p>
            <a:pPr lvl="2"/>
            <a:r>
              <a:rPr lang="es-ES" dirty="0" smtClean="0"/>
              <a:t>Puede haber otros </a:t>
            </a:r>
            <a:r>
              <a:rPr lang="es-ES" dirty="0" err="1" smtClean="0"/>
              <a:t>handlers</a:t>
            </a:r>
            <a:r>
              <a:rPr lang="es-ES" dirty="0" smtClean="0"/>
              <a:t> para el mismo </a:t>
            </a:r>
            <a:r>
              <a:rPr lang="es-ES" dirty="0" err="1" smtClean="0"/>
              <a:t>Requirement</a:t>
            </a:r>
            <a:endParaRPr lang="es-ES" dirty="0"/>
          </a:p>
          <a:p>
            <a:pPr lvl="1"/>
            <a:r>
              <a:rPr lang="es-ES" dirty="0" smtClean="0"/>
              <a:t>Sólo en casos extremos -&gt; </a:t>
            </a:r>
            <a:r>
              <a:rPr lang="es-ES" i="1" dirty="0" err="1" smtClean="0"/>
              <a:t>context.Fail</a:t>
            </a:r>
            <a:r>
              <a:rPr lang="es-ES" i="1" dirty="0" smtClean="0"/>
              <a:t>()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006427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04447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: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AuthorizationHandler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&lt;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&gt;, </a:t>
            </a:r>
            <a:r>
              <a:rPr lang="es-E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IAuthorizationRequirement</a:t>
            </a:r>
            <a:endParaRPr lang="es-ES" sz="1800" dirty="0" smtClean="0">
              <a:solidFill>
                <a:srgbClr val="2B91A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    protected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override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Handle(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en-U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AuthorizationContext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context, </a:t>
            </a:r>
            <a:r>
              <a:rPr lang="en-US" sz="1800" dirty="0" err="1" smtClean="0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requirement)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        // </a:t>
            </a:r>
            <a:r>
              <a:rPr lang="es-ES" sz="1800" dirty="0" err="1">
                <a:solidFill>
                  <a:srgbClr val="008000"/>
                </a:solidFill>
                <a:highlight>
                  <a:srgbClr val="FFFFFF"/>
                </a:highlight>
              </a:rPr>
              <a:t>Logic</a:t>
            </a:r>
            <a:r>
              <a:rPr lang="es-ES" sz="1800" dirty="0">
                <a:solidFill>
                  <a:srgbClr val="008000"/>
                </a:solidFill>
                <a:highlight>
                  <a:srgbClr val="FFFFFF"/>
                </a:highlight>
              </a:rPr>
              <a:t> to </a:t>
            </a:r>
            <a:r>
              <a:rPr lang="es-ES" sz="1800" dirty="0" err="1">
                <a:solidFill>
                  <a:srgbClr val="008000"/>
                </a:solidFill>
                <a:highlight>
                  <a:srgbClr val="FFFFFF"/>
                </a:highlight>
              </a:rPr>
              <a:t>validate</a:t>
            </a:r>
            <a:r>
              <a:rPr lang="es-ES" sz="18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008000"/>
                </a:solidFill>
                <a:highlight>
                  <a:srgbClr val="FFFFFF"/>
                </a:highlight>
              </a:rPr>
              <a:t>requirement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s-ES" sz="18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context.Succeed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8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);</a:t>
            </a:r>
            <a:endParaRPr lang="es-ES" sz="18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}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sz="18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In </a:t>
            </a:r>
            <a:r>
              <a:rPr lang="es-ES" sz="1800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Startup</a:t>
            </a:r>
            <a:r>
              <a:rPr lang="es-ES" sz="18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ConfigureServices</a:t>
            </a:r>
            <a:endParaRPr lang="en-US" sz="18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options.AddPolicy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800" dirty="0">
                <a:solidFill>
                  <a:srgbClr val="A31515"/>
                </a:solidFill>
                <a:highlight>
                  <a:srgbClr val="FFFFFF"/>
                </a:highlight>
              </a:rPr>
              <a:t>"Over21Only"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policy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s-ES" sz="18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policy.Requirements.Add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18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new</a:t>
            </a: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sz="1800" dirty="0" err="1">
                <a:solidFill>
                  <a:srgbClr val="2B91AF"/>
                </a:solidFill>
                <a:highlight>
                  <a:srgbClr val="FFFFFF"/>
                </a:highlight>
              </a:rPr>
              <a:t>MinimumAgeRequirement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</a:rPr>
              <a:t>(21));</a:t>
            </a:r>
          </a:p>
          <a:p>
            <a:pPr marL="0" indent="0">
              <a:buNone/>
            </a:pPr>
            <a:r>
              <a:rPr lang="es-ES" sz="18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});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como código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5859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070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Políticas de autorización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284250"/>
          </a:xfrm>
        </p:spPr>
        <p:txBody>
          <a:bodyPr/>
          <a:lstStyle/>
          <a:p>
            <a:r>
              <a:rPr lang="es-ES" dirty="0" smtClean="0"/>
              <a:t>Compuestas por uno o más </a:t>
            </a:r>
            <a:r>
              <a:rPr lang="es-ES" i="1" dirty="0" err="1" smtClean="0"/>
              <a:t>Requirements</a:t>
            </a:r>
            <a:endParaRPr lang="es-ES" dirty="0"/>
          </a:p>
          <a:p>
            <a:r>
              <a:rPr lang="es-ES" dirty="0" smtClean="0"/>
              <a:t>Un </a:t>
            </a:r>
            <a:r>
              <a:rPr lang="es-ES" i="1" dirty="0" err="1" smtClean="0"/>
              <a:t>Requirement</a:t>
            </a:r>
            <a:r>
              <a:rPr lang="es-ES" dirty="0" smtClean="0"/>
              <a:t> gestionado por uno o más </a:t>
            </a:r>
            <a:r>
              <a:rPr lang="es-ES" i="1" dirty="0" err="1" smtClean="0"/>
              <a:t>Handlers</a:t>
            </a:r>
            <a:endParaRPr lang="es-ES" i="1" dirty="0" smtClean="0"/>
          </a:p>
          <a:p>
            <a:r>
              <a:rPr lang="es-ES" dirty="0" smtClean="0"/>
              <a:t>Autorizado si TODOS los </a:t>
            </a:r>
            <a:r>
              <a:rPr lang="es-ES" i="1" dirty="0" err="1" smtClean="0"/>
              <a:t>Requirements</a:t>
            </a:r>
            <a:r>
              <a:rPr lang="es-ES" dirty="0" smtClean="0"/>
              <a:t> son autorizados</a:t>
            </a:r>
          </a:p>
          <a:p>
            <a:pPr lvl="1"/>
            <a:r>
              <a:rPr lang="es-ES" dirty="0" smtClean="0"/>
              <a:t>Un </a:t>
            </a:r>
            <a:r>
              <a:rPr lang="es-ES" i="1" dirty="0" err="1"/>
              <a:t>R</a:t>
            </a:r>
            <a:r>
              <a:rPr lang="es-ES" i="1" dirty="0" err="1" smtClean="0"/>
              <a:t>equirement</a:t>
            </a:r>
            <a:r>
              <a:rPr lang="es-ES" dirty="0" smtClean="0"/>
              <a:t> está autorizado si por lo menos uno de sus </a:t>
            </a:r>
            <a:r>
              <a:rPr lang="es-ES" i="1" dirty="0" err="1" smtClean="0"/>
              <a:t>Handlers</a:t>
            </a:r>
            <a:r>
              <a:rPr lang="es-ES" dirty="0" smtClean="0"/>
              <a:t> lo autoriza</a:t>
            </a:r>
          </a:p>
          <a:p>
            <a:r>
              <a:rPr lang="es-ES" dirty="0" smtClean="0"/>
              <a:t>Todos los </a:t>
            </a:r>
            <a:r>
              <a:rPr lang="es-ES" i="1" dirty="0" err="1" smtClean="0"/>
              <a:t>Requirements</a:t>
            </a:r>
            <a:r>
              <a:rPr lang="es-ES" dirty="0" smtClean="0"/>
              <a:t> son evaluados, aunque alguno falle</a:t>
            </a:r>
          </a:p>
        </p:txBody>
      </p:sp>
    </p:spTree>
    <p:extLst>
      <p:ext uri="{BB962C8B-B14F-4D97-AF65-F5344CB8AC3E}">
        <p14:creationId xmlns:p14="http://schemas.microsoft.com/office/powerpoint/2010/main" val="3856408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imperativa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144929"/>
          </a:xfrm>
        </p:spPr>
        <p:txBody>
          <a:bodyPr/>
          <a:lstStyle/>
          <a:p>
            <a:r>
              <a:rPr lang="es-ES" i="1" dirty="0" err="1" smtClean="0"/>
              <a:t>IAuthorizationService</a:t>
            </a:r>
            <a:r>
              <a:rPr lang="es-ES" dirty="0" smtClean="0"/>
              <a:t> en Controladores o Vistas</a:t>
            </a:r>
          </a:p>
          <a:p>
            <a:pPr lvl="1"/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03237" y="2278062"/>
            <a:ext cx="11430000" cy="368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IActionResult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authorizationService.AuthorizeAsync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Policies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.Over21))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authorized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here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ChallengeResult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90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Autorización basada en recursos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/>
          <a:lstStyle/>
          <a:p>
            <a:r>
              <a:rPr lang="es-ES" i="1" dirty="0" err="1" smtClean="0"/>
              <a:t>OperationAuthorizationRequirement</a:t>
            </a:r>
            <a:endParaRPr lang="es-ES" i="1" dirty="0"/>
          </a:p>
          <a:p>
            <a:pPr lvl="1"/>
            <a:r>
              <a:rPr lang="es-ES" dirty="0" smtClean="0"/>
              <a:t>Define operaciones sobre recursos: Lectura, Escritura, …</a:t>
            </a:r>
          </a:p>
          <a:p>
            <a:r>
              <a:rPr lang="es-ES" i="1" dirty="0" err="1" smtClean="0"/>
              <a:t>AuthorizationHandler</a:t>
            </a:r>
            <a:r>
              <a:rPr lang="es-ES" i="1" dirty="0" smtClean="0"/>
              <a:t>&lt;</a:t>
            </a:r>
            <a:r>
              <a:rPr lang="es-ES" i="1" dirty="0" err="1" smtClean="0"/>
              <a:t>Requirement</a:t>
            </a:r>
            <a:r>
              <a:rPr lang="es-ES" i="1" dirty="0" smtClean="0"/>
              <a:t>, </a:t>
            </a:r>
            <a:r>
              <a:rPr lang="es-ES" i="1" dirty="0" err="1" smtClean="0"/>
              <a:t>Resource</a:t>
            </a:r>
            <a:r>
              <a:rPr lang="es-ES" i="1" dirty="0" smtClean="0"/>
              <a:t>&gt;</a:t>
            </a:r>
          </a:p>
          <a:p>
            <a:pPr lvl="1"/>
            <a:r>
              <a:rPr lang="es-ES" dirty="0" smtClean="0"/>
              <a:t>En el método </a:t>
            </a:r>
            <a:r>
              <a:rPr lang="es-ES" dirty="0" err="1" smtClean="0"/>
              <a:t>Handle</a:t>
            </a:r>
            <a:r>
              <a:rPr lang="es-ES" dirty="0" smtClean="0"/>
              <a:t> tenemos acceso al recurso de forma </a:t>
            </a:r>
            <a:r>
              <a:rPr lang="es-ES" dirty="0" err="1" smtClean="0"/>
              <a:t>tipada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503239" y="3649662"/>
            <a:ext cx="11430000" cy="306545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ProductAuthorizationHandler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: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AuthorizationHandler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OperationAuthorizationRequirement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s-E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AuthorizationContext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s-E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OperationAuthorizationRequirement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requirement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s-ES" sz="20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 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//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</a:rPr>
              <a:t>Logic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</a:rPr>
              <a:t> to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</a:rPr>
              <a:t>validate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</a:rPr>
              <a:t>requirement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367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AuthorizationHandlers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144929"/>
          </a:xfrm>
        </p:spPr>
        <p:txBody>
          <a:bodyPr/>
          <a:lstStyle/>
          <a:p>
            <a:r>
              <a:rPr lang="es-ES" dirty="0" smtClean="0"/>
              <a:t>Se han de registrar en el sistema (DI)</a:t>
            </a:r>
          </a:p>
          <a:p>
            <a:pPr lvl="1"/>
            <a:r>
              <a:rPr lang="en-US" dirty="0" smtClean="0"/>
              <a:t>Para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invocados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sistema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503239" y="2582862"/>
            <a:ext cx="11430000" cy="368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Startup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ConfigureServices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services.AddSingleton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IAuthorizationHandler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ProductAuthorizationHandler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store.GetByIdAsync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id.Value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authzService.AuthorizeAsync</a:t>
            </a:r>
            <a:r>
              <a:rPr 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(User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product,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ProductOperations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.Edit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s-E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ChallengeResult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481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Esquemas de autorización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144929"/>
          </a:xfrm>
        </p:spPr>
        <p:txBody>
          <a:bodyPr/>
          <a:lstStyle/>
          <a:p>
            <a:r>
              <a:rPr lang="es-ES" dirty="0" smtClean="0"/>
              <a:t>Restringir la política de autorización a un middleware</a:t>
            </a:r>
          </a:p>
          <a:p>
            <a:pPr lvl="1"/>
            <a:r>
              <a:rPr lang="en-US" i="1" dirty="0" err="1" smtClean="0"/>
              <a:t>AutonaticAuthenticate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false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middlewares</a:t>
            </a:r>
            <a:endParaRPr lang="es-ES" dirty="0"/>
          </a:p>
        </p:txBody>
      </p:sp>
      <p:sp>
        <p:nvSpPr>
          <p:cNvPr id="5" name="TextBox 4"/>
          <p:cNvSpPr txBox="1"/>
          <p:nvPr/>
        </p:nvSpPr>
        <p:spPr>
          <a:xfrm>
            <a:off x="1074739" y="2963862"/>
            <a:ext cx="10287000" cy="332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s-E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Authorize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ActiveAuthenticationSchemes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Bearer</a:t>
            </a:r>
            <a:r>
              <a:rPr lang="es-ES" sz="2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Startup</a:t>
            </a:r>
            <a:r>
              <a:rPr lang="es-E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ConfigureServices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options.AddPolicy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WebApi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s-E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s-E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policy.AuthenticationSchemes.Add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Bearer</a:t>
            </a:r>
            <a:r>
              <a:rPr lang="es-E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s-ES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policy.RequireAuthenticatedUser</a:t>
            </a:r>
            <a:r>
              <a:rPr lang="es-E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s-E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GB" sz="20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http://aka.ms/DOTNETT1S2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3878262"/>
            <a:ext cx="7010335" cy="1828800"/>
          </a:xfrm>
        </p:spPr>
        <p:txBody>
          <a:bodyPr/>
          <a:lstStyle/>
          <a:p>
            <a:pPr lvl="0"/>
            <a:r>
              <a:rPr lang="en-US" dirty="0"/>
              <a:t>Hugo Biarge</a:t>
            </a:r>
          </a:p>
          <a:p>
            <a:pPr lvl="0"/>
            <a:r>
              <a:rPr lang="en-US" dirty="0"/>
              <a:t>Development </a:t>
            </a:r>
            <a:r>
              <a:rPr lang="en-US" dirty="0" smtClean="0"/>
              <a:t>Advisor - Plain </a:t>
            </a:r>
            <a:r>
              <a:rPr lang="en-US" dirty="0"/>
              <a:t>Concepts</a:t>
            </a:r>
          </a:p>
          <a:p>
            <a:pPr lvl="0"/>
            <a:r>
              <a:rPr lang="en-US" dirty="0">
                <a:hlinkClick r:id="rId2"/>
              </a:rPr>
              <a:t>hbiarge@plainconcepts.com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hbiarge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http://aka.ms/DOTNETT1S2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634567"/>
          </a:xfrm>
        </p:spPr>
        <p:txBody>
          <a:bodyPr/>
          <a:lstStyle/>
          <a:p>
            <a:pPr lvl="0"/>
            <a:r>
              <a:rPr lang="es-ES" dirty="0"/>
              <a:t>Autenticación en ASP.NET Core 1.0</a:t>
            </a:r>
            <a:endParaRPr lang="en-US" dirty="0" smtClean="0"/>
          </a:p>
          <a:p>
            <a:pPr lvl="1"/>
            <a:r>
              <a:rPr lang="en-US" dirty="0" err="1" smtClean="0"/>
              <a:t>Middlewares</a:t>
            </a:r>
            <a:r>
              <a:rPr lang="en-US" dirty="0" smtClean="0"/>
              <a:t> y </a:t>
            </a:r>
            <a:r>
              <a:rPr lang="en-US" dirty="0" err="1" smtClean="0"/>
              <a:t>escenarios</a:t>
            </a:r>
            <a:endParaRPr lang="en-US" dirty="0" smtClean="0"/>
          </a:p>
          <a:p>
            <a:pPr lvl="0"/>
            <a:r>
              <a:rPr lang="es-ES" dirty="0" smtClean="0"/>
              <a:t>Autorización </a:t>
            </a:r>
            <a:r>
              <a:rPr lang="es-ES" dirty="0"/>
              <a:t>en ASP.NET Core 1.0</a:t>
            </a:r>
            <a:endParaRPr lang="en-US" dirty="0"/>
          </a:p>
          <a:p>
            <a:pPr lvl="1"/>
            <a:r>
              <a:rPr lang="en-US" dirty="0" err="1" smtClean="0"/>
              <a:t>Políticas</a:t>
            </a:r>
            <a:r>
              <a:rPr lang="en-US" dirty="0" smtClean="0"/>
              <a:t> de </a:t>
            </a:r>
            <a:r>
              <a:rPr lang="en-US" dirty="0" err="1" smtClean="0"/>
              <a:t>autorización</a:t>
            </a:r>
            <a:endParaRPr lang="en-US" dirty="0"/>
          </a:p>
          <a:p>
            <a:pPr lvl="1"/>
            <a:r>
              <a:rPr lang="en-US" dirty="0" err="1" smtClean="0"/>
              <a:t>Implementación</a:t>
            </a:r>
            <a:r>
              <a:rPr lang="en-US" dirty="0" smtClean="0"/>
              <a:t> de requisites de </a:t>
            </a:r>
            <a:r>
              <a:rPr lang="en-US" dirty="0" err="1" smtClean="0"/>
              <a:t>autenticación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2486835"/>
          </a:xfrm>
        </p:spPr>
        <p:txBody>
          <a:bodyPr/>
          <a:lstStyle/>
          <a:p>
            <a:r>
              <a:rPr lang="es-ES" dirty="0" smtClean="0"/>
              <a:t>Desarrollador en Plain </a:t>
            </a:r>
            <a:r>
              <a:rPr lang="es-ES" dirty="0" err="1" smtClean="0"/>
              <a:t>Concepts</a:t>
            </a:r>
            <a:endParaRPr lang="es-ES" dirty="0" smtClean="0"/>
          </a:p>
          <a:p>
            <a:pPr lvl="1"/>
            <a:r>
              <a:rPr lang="en-US" dirty="0" err="1" smtClean="0"/>
              <a:t>Especializado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desarrollo</a:t>
            </a:r>
            <a:r>
              <a:rPr lang="en-US" dirty="0" smtClean="0"/>
              <a:t> de </a:t>
            </a:r>
            <a:r>
              <a:rPr lang="en-US" dirty="0" err="1" smtClean="0"/>
              <a:t>aplicaciones</a:t>
            </a:r>
            <a:r>
              <a:rPr lang="en-US" dirty="0" smtClean="0"/>
              <a:t> web </a:t>
            </a:r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parte de </a:t>
            </a:r>
            <a:r>
              <a:rPr lang="en-US" dirty="0" err="1" smtClean="0"/>
              <a:t>servidor</a:t>
            </a:r>
            <a:r>
              <a:rPr lang="en-US" dirty="0" smtClean="0"/>
              <a:t> (</a:t>
            </a:r>
            <a:r>
              <a:rPr lang="en-US" dirty="0" err="1" smtClean="0"/>
              <a:t>.</a:t>
            </a:r>
            <a:r>
              <a:rPr lang="en-US" dirty="0" err="1" smtClean="0"/>
              <a:t>Net</a:t>
            </a:r>
            <a:r>
              <a:rPr lang="en-US" dirty="0" smtClean="0"/>
              <a:t> lover)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de </a:t>
            </a:r>
            <a:r>
              <a:rPr lang="en-US" dirty="0" err="1" smtClean="0"/>
              <a:t>cliente</a:t>
            </a:r>
            <a:r>
              <a:rPr lang="en-US" dirty="0" smtClean="0"/>
              <a:t> (</a:t>
            </a:r>
            <a:r>
              <a:rPr lang="en-US" dirty="0" err="1" smtClean="0"/>
              <a:t>AngularJs</a:t>
            </a:r>
            <a:r>
              <a:rPr lang="en-US" dirty="0" smtClean="0"/>
              <a:t> master)</a:t>
            </a:r>
            <a:endParaRPr lang="en-US" dirty="0" smtClean="0"/>
          </a:p>
          <a:p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Hugo Biarge</a:t>
            </a:r>
            <a:endParaRPr lang="es-E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4" b="21914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8" y="5242651"/>
            <a:ext cx="3733800" cy="13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Autenticación en ASP.NET Core 1.0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050340"/>
          </a:xfrm>
        </p:spPr>
        <p:txBody>
          <a:bodyPr/>
          <a:lstStyle/>
          <a:p>
            <a:pPr lvl="0"/>
            <a:r>
              <a:rPr lang="en-US" dirty="0" err="1" smtClean="0"/>
              <a:t>Autenticación</a:t>
            </a:r>
            <a:endParaRPr lang="en-US" dirty="0" smtClean="0"/>
          </a:p>
          <a:p>
            <a:pPr lvl="1"/>
            <a:r>
              <a:rPr lang="en-US" dirty="0" err="1" smtClean="0"/>
              <a:t>Proceso</a:t>
            </a:r>
            <a:r>
              <a:rPr lang="en-US" dirty="0" smtClean="0"/>
              <a:t> de </a:t>
            </a:r>
            <a:r>
              <a:rPr lang="en-US" dirty="0" err="1" smtClean="0"/>
              <a:t>identificación</a:t>
            </a:r>
            <a:r>
              <a:rPr lang="en-US" dirty="0" smtClean="0"/>
              <a:t> de la </a:t>
            </a:r>
            <a:r>
              <a:rPr lang="en-US" dirty="0" err="1" smtClean="0"/>
              <a:t>identidad</a:t>
            </a:r>
            <a:r>
              <a:rPr lang="en-US" dirty="0" smtClean="0"/>
              <a:t> de la </a:t>
            </a:r>
            <a:r>
              <a:rPr lang="en-US" dirty="0" err="1" smtClean="0"/>
              <a:t>petición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Basada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“</a:t>
            </a:r>
            <a:r>
              <a:rPr lang="en-US" dirty="0" err="1" smtClean="0"/>
              <a:t>pruebas</a:t>
            </a:r>
            <a:r>
              <a:rPr lang="en-US" dirty="0" smtClean="0"/>
              <a:t>” (cookie, token, basic, …)</a:t>
            </a:r>
          </a:p>
          <a:p>
            <a:endParaRPr lang="en-US" dirty="0" smtClean="0"/>
          </a:p>
          <a:p>
            <a:r>
              <a:rPr lang="en-US" dirty="0" err="1" smtClean="0"/>
              <a:t>Autorización</a:t>
            </a:r>
            <a:endParaRPr lang="en-US" dirty="0"/>
          </a:p>
          <a:p>
            <a:pPr lvl="1"/>
            <a:r>
              <a:rPr lang="en-US" dirty="0" err="1"/>
              <a:t>Validación</a:t>
            </a:r>
            <a:r>
              <a:rPr lang="en-US" dirty="0"/>
              <a:t> </a:t>
            </a:r>
            <a:r>
              <a:rPr lang="en-US" dirty="0" smtClean="0"/>
              <a:t>del </a:t>
            </a:r>
            <a:r>
              <a:rPr lang="en-US" dirty="0" err="1" smtClean="0"/>
              <a:t>acceso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base a las </a:t>
            </a:r>
            <a:r>
              <a:rPr lang="en-US" dirty="0" err="1" smtClean="0"/>
              <a:t>características</a:t>
            </a:r>
            <a:r>
              <a:rPr lang="en-US" dirty="0" smtClean="0"/>
              <a:t> de la </a:t>
            </a:r>
            <a:r>
              <a:rPr lang="en-US" dirty="0" err="1" smtClean="0"/>
              <a:t>identidad</a:t>
            </a:r>
            <a:r>
              <a:rPr lang="en-US" dirty="0" smtClean="0"/>
              <a:t> de la </a:t>
            </a:r>
            <a:r>
              <a:rPr lang="en-US" dirty="0" err="1" smtClean="0"/>
              <a:t>petición</a:t>
            </a:r>
            <a:endParaRPr lang="en-US" dirty="0" smtClean="0"/>
          </a:p>
          <a:p>
            <a:pPr lvl="1"/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criterios</a:t>
            </a:r>
            <a:r>
              <a:rPr lang="en-US" dirty="0" smtClean="0"/>
              <a:t>: </a:t>
            </a:r>
            <a:r>
              <a:rPr lang="en-US" dirty="0" err="1" smtClean="0"/>
              <a:t>estado</a:t>
            </a:r>
            <a:r>
              <a:rPr lang="en-US" dirty="0" smtClean="0"/>
              <a:t> del </a:t>
            </a:r>
            <a:r>
              <a:rPr lang="en-US" dirty="0" err="1" smtClean="0"/>
              <a:t>recurso</a:t>
            </a:r>
            <a:r>
              <a:rPr lang="en-US" dirty="0" smtClean="0"/>
              <a:t>, </a:t>
            </a:r>
            <a:r>
              <a:rPr lang="en-US" dirty="0" err="1" smtClean="0"/>
              <a:t>operación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conceptos claros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9586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6862"/>
            <a:ext cx="11889564" cy="917575"/>
          </a:xfrm>
        </p:spPr>
        <p:txBody>
          <a:bodyPr/>
          <a:lstStyle/>
          <a:p>
            <a:r>
              <a:rPr lang="es-ES" dirty="0" smtClean="0"/>
              <a:t>Autenticación en </a:t>
            </a:r>
            <a:r>
              <a:rPr lang="es-ES" dirty="0" err="1" smtClean="0"/>
              <a:t>.Net</a:t>
            </a:r>
            <a:endParaRPr lang="es-E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3717941"/>
          </a:xfrm>
        </p:spPr>
        <p:txBody>
          <a:bodyPr/>
          <a:lstStyle/>
          <a:p>
            <a:pPr lvl="0"/>
            <a:r>
              <a:rPr lang="en-US" dirty="0" err="1" smtClean="0"/>
              <a:t>Módulos</a:t>
            </a:r>
            <a:r>
              <a:rPr lang="en-US" dirty="0" smtClean="0"/>
              <a:t> IIS</a:t>
            </a:r>
          </a:p>
          <a:p>
            <a:pPr lvl="1"/>
            <a:r>
              <a:rPr lang="en-US" i="1" dirty="0" err="1"/>
              <a:t>FormsAuthenticationModule</a:t>
            </a:r>
            <a:r>
              <a:rPr lang="en-US" dirty="0"/>
              <a:t>, </a:t>
            </a:r>
            <a:r>
              <a:rPr lang="en-US" i="1" dirty="0" err="1" smtClean="0"/>
              <a:t>WSFederationAuthenticationModule</a:t>
            </a:r>
            <a:endParaRPr lang="en-US" i="1" dirty="0" smtClean="0"/>
          </a:p>
          <a:p>
            <a:r>
              <a:rPr lang="en-US" dirty="0" err="1" smtClean="0"/>
              <a:t>Owin</a:t>
            </a:r>
            <a:r>
              <a:rPr lang="en-US" dirty="0" smtClean="0"/>
              <a:t> (ASP.NET 4.5)</a:t>
            </a:r>
            <a:endParaRPr lang="en-US" dirty="0"/>
          </a:p>
          <a:p>
            <a:pPr lvl="1"/>
            <a:r>
              <a:rPr lang="en-US" dirty="0" err="1"/>
              <a:t>Middlewares</a:t>
            </a:r>
            <a:r>
              <a:rPr lang="en-US" dirty="0"/>
              <a:t> de </a:t>
            </a:r>
            <a:r>
              <a:rPr lang="en-US" dirty="0" err="1"/>
              <a:t>autenticación</a:t>
            </a:r>
            <a:endParaRPr lang="en-US" dirty="0"/>
          </a:p>
          <a:p>
            <a:r>
              <a:rPr lang="en-US" dirty="0" smtClean="0"/>
              <a:t>ASP.NET </a:t>
            </a:r>
            <a:r>
              <a:rPr lang="en-US" dirty="0"/>
              <a:t>Core</a:t>
            </a:r>
          </a:p>
          <a:p>
            <a:pPr lvl="1"/>
            <a:r>
              <a:rPr lang="en-US" dirty="0" err="1"/>
              <a:t>Middlewares</a:t>
            </a:r>
            <a:r>
              <a:rPr lang="en-US" dirty="0"/>
              <a:t> de </a:t>
            </a:r>
            <a:r>
              <a:rPr lang="en-US" dirty="0" err="1" smtClean="0"/>
              <a:t>autenticación</a:t>
            </a:r>
            <a:r>
              <a:rPr lang="en-US" dirty="0" smtClean="0"/>
              <a:t> (no </a:t>
            </a:r>
            <a:r>
              <a:rPr lang="en-US" dirty="0" err="1" smtClean="0"/>
              <a:t>es</a:t>
            </a:r>
            <a:r>
              <a:rPr lang="en-US" dirty="0" smtClean="0"/>
              <a:t> OWIN)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61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de middleware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439862"/>
            <a:ext cx="10058400" cy="43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50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3.xml><?xml version="1.0" encoding="utf-8"?>
<a:theme xmlns:a="http://schemas.openxmlformats.org/drawingml/2006/main" name="2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A2ECBE4-0564-44B1-B837-420E58DB53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F85AD77-6940-4BDA-9EE8-199D74DE14F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8CDC6220-146A-42C7-A179-7304C317879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E3A5B70-E216-40B8-815E-4AF28CABF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2239</TotalTime>
  <Words>1235</Words>
  <Application>Microsoft Office PowerPoint</Application>
  <PresentationFormat>Custom</PresentationFormat>
  <Paragraphs>297</Paragraphs>
  <Slides>36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1_5-30629_Build_Template_WHITE</vt:lpstr>
      <vt:lpstr>2_5-30629_Build_Template_WHITE</vt:lpstr>
      <vt:lpstr>PowerPoint Presentation</vt:lpstr>
      <vt:lpstr>Autenticación y autorización en ASP.NET Core 1.0</vt:lpstr>
      <vt:lpstr>PowerPoint Presentation</vt:lpstr>
      <vt:lpstr>Agenda</vt:lpstr>
      <vt:lpstr>Hugo Biarge</vt:lpstr>
      <vt:lpstr>Autenticación en ASP.NET Core 1.0</vt:lpstr>
      <vt:lpstr>Los conceptos claros</vt:lpstr>
      <vt:lpstr>Autenticación en .Net</vt:lpstr>
      <vt:lpstr>Modelo de middleware</vt:lpstr>
      <vt:lpstr>Dónde se configuran</vt:lpstr>
      <vt:lpstr>Principales Middlewares</vt:lpstr>
      <vt:lpstr>AuthenticationManager</vt:lpstr>
      <vt:lpstr>Cookies</vt:lpstr>
      <vt:lpstr>Cookies</vt:lpstr>
      <vt:lpstr>Asp.Net Identity</vt:lpstr>
      <vt:lpstr>Proveedores sociales</vt:lpstr>
      <vt:lpstr>Proveedores sociales</vt:lpstr>
      <vt:lpstr>Web APIs</vt:lpstr>
      <vt:lpstr>Jwt Token en API</vt:lpstr>
      <vt:lpstr>Escenarios actuales</vt:lpstr>
      <vt:lpstr>OpenId.Connect</vt:lpstr>
      <vt:lpstr>oidc en aplicación web (IdentityServer)</vt:lpstr>
      <vt:lpstr>oidc en Web Api (IdentityServer)</vt:lpstr>
      <vt:lpstr>Autorización en ASP.NET Core 1.0</vt:lpstr>
      <vt:lpstr>Novedades</vt:lpstr>
      <vt:lpstr>AuthorizeAttribute</vt:lpstr>
      <vt:lpstr>Políticas sencillas</vt:lpstr>
      <vt:lpstr>Políticas como código</vt:lpstr>
      <vt:lpstr>Políticas como código</vt:lpstr>
      <vt:lpstr>Políticas de autorización</vt:lpstr>
      <vt:lpstr>Autorización imperativa</vt:lpstr>
      <vt:lpstr>Autorización basada en recursos</vt:lpstr>
      <vt:lpstr>AuthorizationHandlers</vt:lpstr>
      <vt:lpstr>Esquemas de autorización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Hugo Biarge</cp:lastModifiedBy>
  <cp:revision>136</cp:revision>
  <dcterms:created xsi:type="dcterms:W3CDTF">2015-04-07T19:39:07Z</dcterms:created>
  <dcterms:modified xsi:type="dcterms:W3CDTF">2016-02-13T17:34:33Z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